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7386" autoAdjust="0"/>
  </p:normalViewPr>
  <p:slideViewPr>
    <p:cSldViewPr>
      <p:cViewPr>
        <p:scale>
          <a:sx n="75" d="100"/>
          <a:sy n="75" d="100"/>
        </p:scale>
        <p:origin x="504" y="4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38100" y="3175373"/>
            <a:ext cx="18364200" cy="2516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i="0" dirty="0">
                <a:solidFill>
                  <a:schemeClr val="bg1"/>
                </a:solidFill>
                <a:effectLst/>
                <a:latin typeface="Canva Sans Bold" panose="020B0604020202020204" charset="0"/>
              </a:rPr>
              <a:t>Finance</a:t>
            </a:r>
            <a:r>
              <a:rPr lang="en-US" sz="15000" b="1" dirty="0">
                <a:solidFill>
                  <a:schemeClr val="bg1"/>
                </a:solidFill>
                <a:latin typeface="Canva Sans Bold" panose="020B0604020202020204" charset="0"/>
              </a:rPr>
              <a:t> Calculator</a:t>
            </a:r>
            <a:endParaRPr lang="en-US" sz="15000" b="1" dirty="0">
              <a:solidFill>
                <a:schemeClr val="bg1"/>
              </a:solidFill>
              <a:latin typeface="Canva Sans Bold" panose="020B0604020202020204" charset="0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63568" y="6003926"/>
            <a:ext cx="9837064" cy="1882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Gorski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1" y="1"/>
            <a:ext cx="4225468" cy="4759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4569761"/>
            <a:ext cx="4419600" cy="5717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57FF3D-A4C2-0532-AADF-788FCA18506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2420600" y="4610411"/>
            <a:ext cx="5952393" cy="57146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2649200" y="4838325"/>
            <a:ext cx="5715000" cy="5486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1049000" y="-4761"/>
            <a:ext cx="7332785" cy="4801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76C7803-4E42-4857-E0C6-2BE8BB77463C}"/>
              </a:ext>
            </a:extLst>
          </p:cNvPr>
          <p:cNvSpPr/>
          <p:nvPr/>
        </p:nvSpPr>
        <p:spPr>
          <a:xfrm>
            <a:off x="7696200" y="162395"/>
            <a:ext cx="2971800" cy="297560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triangle shaped object with a black background&#10;&#10;AI-generated content may be incorrect.">
            <a:extLst>
              <a:ext uri="{FF2B5EF4-FFF2-40B4-BE49-F238E27FC236}">
                <a16:creationId xmlns:a16="http://schemas.microsoft.com/office/drawing/2014/main" id="{A5A80536-E906-89B0-40C0-C5FFAB1F233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25" y="443865"/>
            <a:ext cx="2419350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-762000" y="6757059"/>
            <a:ext cx="4419600" cy="352994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2354717" y="4914900"/>
            <a:ext cx="6671837" cy="6671837"/>
          </a:xfrm>
          <a:custGeom>
            <a:avLst/>
            <a:gdLst/>
            <a:ahLst/>
            <a:cxnLst/>
            <a:rect l="l" t="t" r="r" b="b"/>
            <a:pathLst>
              <a:path w="6671837" h="6671837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311485" y="3947500"/>
            <a:ext cx="11665030" cy="311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Canva Sans Bold" panose="020B0604020202020204" charset="0"/>
                <a:ea typeface="Canva Sans"/>
                <a:cs typeface="Canva Sans"/>
                <a:sym typeface="Canva Sans"/>
              </a:rPr>
              <a:t>Gorski</a:t>
            </a:r>
            <a:endParaRPr lang="en-US" sz="44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19200" lvl="1" indent="-571500" algn="l">
              <a:lnSpc>
                <a:spcPts val="8400"/>
              </a:lnSpc>
              <a:buFont typeface="Arial" panose="020B0604020202020204" pitchFamily="34" charset="0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Морети Георгиев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44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Разрешихме множество 	проблеми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26721" y="128241"/>
            <a:ext cx="13634558" cy="313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През какво минахме по време на 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HackTUES 11</a:t>
            </a:r>
          </a:p>
        </p:txBody>
      </p:sp>
      <p:pic>
        <p:nvPicPr>
          <p:cNvPr id="7" name="Picture 6" descr="A group of boys standing together outside&#10;&#10;AI-generated content may be incorrect.">
            <a:extLst>
              <a:ext uri="{FF2B5EF4-FFF2-40B4-BE49-F238E27FC236}">
                <a16:creationId xmlns:a16="http://schemas.microsoft.com/office/drawing/2014/main" id="{49AD5EDD-38AF-F048-C31F-11E156D331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4" y="394679"/>
            <a:ext cx="2646031" cy="3529940"/>
          </a:xfrm>
          <a:prstGeom prst="rect">
            <a:avLst/>
          </a:prstGeom>
        </p:spPr>
      </p:pic>
      <p:pic>
        <p:nvPicPr>
          <p:cNvPr id="1026" name="Picture 2" descr="Морети Георгиев">
            <a:extLst>
              <a:ext uri="{FF2B5EF4-FFF2-40B4-BE49-F238E27FC236}">
                <a16:creationId xmlns:a16="http://schemas.microsoft.com/office/drawing/2014/main" id="{73FD609C-3A49-79B7-ECD1-EE1B7A7E4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4858" y="394679"/>
            <a:ext cx="2596842" cy="259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52500" y="419100"/>
            <a:ext cx="16459200" cy="3125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Основен проблем</a:t>
            </a:r>
          </a:p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 решения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13395" y="33339"/>
            <a:ext cx="4966395" cy="1025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344400" y="-4761"/>
            <a:ext cx="6019800" cy="10329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FE832A-CEE1-4F03-1E34-B7A87CEEBF75}"/>
              </a:ext>
            </a:extLst>
          </p:cNvPr>
          <p:cNvSpPr txBox="1"/>
          <p:nvPr/>
        </p:nvSpPr>
        <p:spPr>
          <a:xfrm>
            <a:off x="3543300" y="3968625"/>
            <a:ext cx="1127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Gorski Finance </a:t>
            </a:r>
            <a:r>
              <a:rPr lang="ru-RU" sz="4000" dirty="0">
                <a:solidFill>
                  <a:schemeClr val="bg1"/>
                </a:solidFill>
              </a:rPr>
              <a:t>помага на</a:t>
            </a:r>
            <a:r>
              <a:rPr lang="bg-BG" sz="4000" dirty="0">
                <a:solidFill>
                  <a:schemeClr val="bg1"/>
                </a:solidFill>
              </a:rPr>
              <a:t> хората</a:t>
            </a:r>
            <a:r>
              <a:rPr lang="ru-RU" sz="4000" dirty="0">
                <a:solidFill>
                  <a:schemeClr val="bg1"/>
                </a:solidFill>
              </a:rPr>
              <a:t> и подобрява начина, по който те управляват финансите си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bg-BG" sz="4000" dirty="0">
                <a:solidFill>
                  <a:schemeClr val="bg1"/>
                </a:solidFill>
              </a:rPr>
              <a:t>Приложения като </a:t>
            </a:r>
            <a:r>
              <a:rPr lang="en-US" sz="4000" dirty="0">
                <a:solidFill>
                  <a:schemeClr val="bg1"/>
                </a:solidFill>
              </a:rPr>
              <a:t>Spendee </a:t>
            </a:r>
            <a:r>
              <a:rPr lang="bg-BG" sz="4000" dirty="0">
                <a:solidFill>
                  <a:schemeClr val="bg1"/>
                </a:solidFill>
              </a:rPr>
              <a:t>и </a:t>
            </a:r>
            <a:r>
              <a:rPr lang="en-US" sz="4000" dirty="0">
                <a:solidFill>
                  <a:schemeClr val="bg1"/>
                </a:solidFill>
              </a:rPr>
              <a:t>YNAB </a:t>
            </a:r>
            <a:r>
              <a:rPr lang="bg-BG" sz="4000" dirty="0">
                <a:solidFill>
                  <a:schemeClr val="bg1"/>
                </a:solidFill>
              </a:rPr>
              <a:t>имат подобни</a:t>
            </a:r>
            <a:endParaRPr lang="en-US" sz="4000" dirty="0">
              <a:solidFill>
                <a:schemeClr val="bg1"/>
              </a:solidFill>
            </a:endParaRPr>
          </a:p>
          <a:p>
            <a:pPr algn="ctr"/>
            <a:r>
              <a:rPr lang="bg-BG" sz="4000" dirty="0">
                <a:solidFill>
                  <a:schemeClr val="bg1"/>
                </a:solidFill>
                <a:latin typeface="Canva Sans Bold" panose="020B0604020202020204" charset="0"/>
              </a:rPr>
              <a:t>функции, но ние използваме нещо ново – чат бот</a:t>
            </a:r>
            <a:endParaRPr lang="en-US" sz="4000" b="0" dirty="0">
              <a:solidFill>
                <a:schemeClr val="bg1"/>
              </a:solidFill>
              <a:effectLst/>
              <a:latin typeface="Canva Sans Bold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28469" y="735776"/>
            <a:ext cx="13654504" cy="15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Какво целим да постигнем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02521" y="2892028"/>
            <a:ext cx="13106401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Предоставяне на инструменти и знания за по-добро управление на финансите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Умно бюджетиране и проследяване на разходите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Поставяне на цели за спестяване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Персонализирани препоръки и финансови анализи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</a:rPr>
              <a:t>Помощ на потребителите да вземат информирани финансови решения и да постигат финансови цели</a:t>
            </a:r>
            <a:endParaRPr lang="en-US" sz="4000" dirty="0">
              <a:solidFill>
                <a:schemeClr val="bg1"/>
              </a:solidFill>
              <a:latin typeface="Canva Sans Bold" panose="020B0604020202020204" charset="0"/>
              <a:ea typeface="Canva Sans"/>
              <a:cs typeface="Canva Sans"/>
              <a:sym typeface="Canva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918806"/>
            <a:ext cx="5181600" cy="5368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1658599" y="0"/>
            <a:ext cx="6641123" cy="4176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00A9B-F951-62E6-6F23-398C84B9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-63245"/>
            <a:ext cx="3480918" cy="3097096"/>
          </a:xfrm>
          <a:custGeom>
            <a:avLst/>
            <a:gdLst/>
            <a:ahLst/>
            <a:cxnLst/>
            <a:rect l="l" t="t" r="r" b="b"/>
            <a:pathLst>
              <a:path w="3480918" h="3097096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65" t="-18499" r="-23818" b="-543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71874" y="1168804"/>
            <a:ext cx="14288036" cy="15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bg-BG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Какво е нашето решение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12420-3C2E-8279-5DAE-CAD82B956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r="55242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1ECBD-7EEB-AF3D-86EB-563AE0DFD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2" b="41209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E2CF7-F75B-E9AC-9D15-0D270C7C6C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25162-4996-D00F-CB6A-937489088F26}"/>
              </a:ext>
            </a:extLst>
          </p:cNvPr>
          <p:cNvSpPr txBox="1"/>
          <p:nvPr/>
        </p:nvSpPr>
        <p:spPr>
          <a:xfrm>
            <a:off x="2729951" y="4217309"/>
            <a:ext cx="128280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Калкулатор, който помага да изчислите свободните средства, с които разполагате, и оптималния размер на спестяванията.</a:t>
            </a:r>
            <a:endParaRPr lang="en-US" sz="4400" dirty="0">
              <a:solidFill>
                <a:schemeClr val="bg1"/>
              </a:solidFill>
              <a:latin typeface="Canva Sans Bold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 работи проектът?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B2AD2-FC64-4838-B9E6-8E5B10B9C65A}"/>
              </a:ext>
            </a:extLst>
          </p:cNvPr>
          <p:cNvSpPr txBox="1"/>
          <p:nvPr/>
        </p:nvSpPr>
        <p:spPr>
          <a:xfrm>
            <a:off x="2763709" y="3539062"/>
            <a:ext cx="127605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400" dirty="0">
                <a:solidFill>
                  <a:schemeClr val="bg1"/>
                </a:solidFill>
                <a:latin typeface="Canva Sans Bold" panose="020B0604020202020204" charset="0"/>
              </a:rPr>
              <a:t>Като основна функция на сайта е нашият калкулатор</a:t>
            </a:r>
          </a:p>
          <a:p>
            <a:pPr algn="ctr"/>
            <a:r>
              <a:rPr lang="bg-BG" sz="4400" dirty="0">
                <a:solidFill>
                  <a:schemeClr val="bg1"/>
                </a:solidFill>
                <a:latin typeface="Canva Sans Bold" panose="020B0604020202020204" charset="0"/>
              </a:rPr>
              <a:t>Той е връзка между </a:t>
            </a:r>
            <a:r>
              <a:rPr lang="en-US" sz="4400" dirty="0">
                <a:solidFill>
                  <a:schemeClr val="bg1"/>
                </a:solidFill>
                <a:latin typeface="Canva Sans Bold" panose="020B0604020202020204" charset="0"/>
              </a:rPr>
              <a:t>frontend </a:t>
            </a:r>
            <a:r>
              <a:rPr lang="bg-BG" sz="4400" dirty="0">
                <a:solidFill>
                  <a:schemeClr val="bg1"/>
                </a:solidFill>
                <a:latin typeface="Canva Sans Bold" panose="020B0604020202020204" charset="0"/>
              </a:rPr>
              <a:t>(за облика) и </a:t>
            </a:r>
            <a:r>
              <a:rPr lang="en-US" sz="4400" dirty="0">
                <a:solidFill>
                  <a:schemeClr val="bg1"/>
                </a:solidFill>
                <a:latin typeface="Canva Sans Bold" panose="020B0604020202020204" charset="0"/>
              </a:rPr>
              <a:t>backend</a:t>
            </a:r>
            <a:r>
              <a:rPr lang="bg-BG" sz="4400" dirty="0">
                <a:solidFill>
                  <a:schemeClr val="bg1"/>
                </a:solidFill>
                <a:latin typeface="Canva Sans Bold" panose="020B0604020202020204" charset="0"/>
              </a:rPr>
              <a:t> (за самото изпълнение)</a:t>
            </a:r>
            <a:endParaRPr lang="en-US" sz="4400" dirty="0">
              <a:solidFill>
                <a:schemeClr val="bg1"/>
              </a:solidFill>
              <a:latin typeface="Canva Sans Bold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5" y="230095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</a:p>
        </p:txBody>
      </p:sp>
      <p:sp>
        <p:nvSpPr>
          <p:cNvPr id="4" name="Freeform 4"/>
          <p:cNvSpPr/>
          <p:nvPr/>
        </p:nvSpPr>
        <p:spPr>
          <a:xfrm>
            <a:off x="6545736" y="4533899"/>
            <a:ext cx="5570064" cy="5466549"/>
          </a:xfrm>
          <a:custGeom>
            <a:avLst/>
            <a:gdLst/>
            <a:ahLst/>
            <a:cxnLst/>
            <a:rect l="l" t="t" r="r" b="b"/>
            <a:pathLst>
              <a:path w="5488700" h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9701E-E99D-3018-1E72-0E527D43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>
            <a:off x="-2" y="-1"/>
            <a:ext cx="18288001" cy="3238501"/>
          </a:xfrm>
          <a:prstGeom prst="rect">
            <a:avLst/>
          </a:prstGeom>
        </p:spPr>
      </p:pic>
      <p:pic>
        <p:nvPicPr>
          <p:cNvPr id="8" name="Picture 7" descr="A triangle shaped object with a black background&#10;&#10;AI-generated content may be incorrect.">
            <a:extLst>
              <a:ext uri="{FF2B5EF4-FFF2-40B4-BE49-F238E27FC236}">
                <a16:creationId xmlns:a16="http://schemas.microsoft.com/office/drawing/2014/main" id="{B3844F58-B29E-6323-A484-9A668498AC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99" y="7579641"/>
            <a:ext cx="154659" cy="1546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6A33F-34B7-FF2B-ABD4-3C586718D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F2653F-5AAA-88EF-704F-917EC83A5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0"/>
            <a:ext cx="18288001" cy="10287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C4039A6-88C7-5819-B2F6-3551352DE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7" y="5125188"/>
            <a:ext cx="5226202" cy="521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5B8BDFED-5926-1222-DA73-440AA777B1F6}"/>
              </a:ext>
            </a:extLst>
          </p:cNvPr>
          <p:cNvSpPr txBox="1"/>
          <p:nvPr/>
        </p:nvSpPr>
        <p:spPr>
          <a:xfrm>
            <a:off x="3001326" y="-495300"/>
            <a:ext cx="12285345" cy="5218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bg-BG" sz="15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Бъдещи промени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EAC06-0C85-CD73-F85E-74C2E1BBFD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 rot="5400000">
            <a:off x="11780814" y="3527140"/>
            <a:ext cx="10317840" cy="3238501"/>
          </a:xfrm>
          <a:prstGeom prst="rect">
            <a:avLst/>
          </a:prstGeom>
        </p:spPr>
      </p:pic>
      <p:pic>
        <p:nvPicPr>
          <p:cNvPr id="8" name="Picture 7" descr="A triangle shaped object with a black background&#10;&#10;AI-generated content may be incorrect.">
            <a:extLst>
              <a:ext uri="{FF2B5EF4-FFF2-40B4-BE49-F238E27FC236}">
                <a16:creationId xmlns:a16="http://schemas.microsoft.com/office/drawing/2014/main" id="{C67347E8-51F5-0D4E-AAA3-88AECEAEA3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99" y="7579641"/>
            <a:ext cx="154659" cy="1546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24151E-BC3B-2F82-75B3-FF378E6633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 rot="16200000">
            <a:off x="-3568699" y="3539672"/>
            <a:ext cx="10317840" cy="3238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57C724-A6C6-8B50-3726-66877FC03E7B}"/>
              </a:ext>
            </a:extLst>
          </p:cNvPr>
          <p:cNvSpPr txBox="1"/>
          <p:nvPr/>
        </p:nvSpPr>
        <p:spPr>
          <a:xfrm>
            <a:off x="7775904" y="4917747"/>
            <a:ext cx="3345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anva Sans" panose="020B0604020202020204" charset="0"/>
              </a:rPr>
              <a:t>Achievements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794BDB-DBAC-199E-C001-40A8F9794B9E}"/>
              </a:ext>
            </a:extLst>
          </p:cNvPr>
          <p:cNvCxnSpPr>
            <a:cxnSpLocks/>
          </p:cNvCxnSpPr>
          <p:nvPr/>
        </p:nvCxnSpPr>
        <p:spPr>
          <a:xfrm>
            <a:off x="3223986" y="2552700"/>
            <a:ext cx="1184002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325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ED31F-4A7A-607F-B3DE-2C3D6CDE95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 flipH="1">
            <a:off x="11896990" y="3883290"/>
            <a:ext cx="5898007" cy="6909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70AC97-4020-340E-91BA-185F1A00AF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 технологии</a:t>
            </a:r>
          </a:p>
        </p:txBody>
      </p:sp>
      <p:pic>
        <p:nvPicPr>
          <p:cNvPr id="3074" name="Picture 2" descr="HTML - Wikipedia">
            <a:extLst>
              <a:ext uri="{FF2B5EF4-FFF2-40B4-BE49-F238E27FC236}">
                <a16:creationId xmlns:a16="http://schemas.microsoft.com/office/drawing/2014/main" id="{FD963096-3A2E-A779-8B98-9F741B10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2" y="2798621"/>
            <a:ext cx="3090618" cy="309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SS - SharpMinds">
            <a:extLst>
              <a:ext uri="{FF2B5EF4-FFF2-40B4-BE49-F238E27FC236}">
                <a16:creationId xmlns:a16="http://schemas.microsoft.com/office/drawing/2014/main" id="{CEF4460B-9CE3-9549-6C3E-2AD31E59A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141509"/>
            <a:ext cx="2363443" cy="33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Express.js Development Services in Kuwait | RedBerries">
            <a:extLst>
              <a:ext uri="{FF2B5EF4-FFF2-40B4-BE49-F238E27FC236}">
                <a16:creationId xmlns:a16="http://schemas.microsoft.com/office/drawing/2014/main" id="{DC82EEEC-D702-C549-C943-64E8E0D6E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973053"/>
            <a:ext cx="6324600" cy="180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hat is MySQL? | OVHcloud Worldwide">
            <a:extLst>
              <a:ext uri="{FF2B5EF4-FFF2-40B4-BE49-F238E27FC236}">
                <a16:creationId xmlns:a16="http://schemas.microsoft.com/office/drawing/2014/main" id="{2968D2E3-5716-FB06-AB1E-89E7A383F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829" y="6031710"/>
            <a:ext cx="6096000" cy="261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490D75-2C93-DFD0-6CFE-50001B47C060}"/>
              </a:ext>
            </a:extLst>
          </p:cNvPr>
          <p:cNvSpPr txBox="1"/>
          <p:nvPr/>
        </p:nvSpPr>
        <p:spPr>
          <a:xfrm>
            <a:off x="751351" y="2544398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50" b="1" dirty="0">
                <a:solidFill>
                  <a:schemeClr val="bg1"/>
                </a:solidFill>
                <a:latin typeface="Arial Black" panose="020B0A04020102020204" pitchFamily="34" charset="0"/>
              </a:rPr>
              <a:t>HTML</a:t>
            </a:r>
          </a:p>
        </p:txBody>
      </p:sp>
      <p:pic>
        <p:nvPicPr>
          <p:cNvPr id="1026" name="Picture 2" descr="Hire Node.js Developers, Nodejs Development Company - Curotec">
            <a:extLst>
              <a:ext uri="{FF2B5EF4-FFF2-40B4-BE49-F238E27FC236}">
                <a16:creationId xmlns:a16="http://schemas.microsoft.com/office/drawing/2014/main" id="{8FA8CB70-3E3D-AEEE-1FF9-6958F76D2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246" y="5068766"/>
            <a:ext cx="6096000" cy="164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emini (language model) - Wikipedia">
            <a:extLst>
              <a:ext uri="{FF2B5EF4-FFF2-40B4-BE49-F238E27FC236}">
                <a16:creationId xmlns:a16="http://schemas.microsoft.com/office/drawing/2014/main" id="{9BEDB110-F971-36DA-AF05-EA4BA5728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0" y="2751452"/>
            <a:ext cx="3871454" cy="143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6112032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18964" y="4758035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22716" y="4717827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870983" y="4698690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978848" y="3992717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Процес на работа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3361" y="7291141"/>
            <a:ext cx="3815385" cy="1395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Идентифициране</a:t>
            </a:r>
            <a:r>
              <a:rPr lang="en-US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на </a:t>
            </a: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проблема</a:t>
            </a: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и избиране на решение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040692" y="3992717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Планиране</a:t>
            </a:r>
            <a:r>
              <a:rPr lang="en-US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и </a:t>
            </a: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разпределение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509769" y="7175275"/>
            <a:ext cx="3173220" cy="92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</a:t>
            </a: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и затруднения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42496" y="3087871"/>
            <a:ext cx="3304812" cy="91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Предизвикателства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 грешки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0"/>
            <a:ext cx="3439392" cy="2857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AA13AB-CD4C-172A-8B25-C3C04B2BCE1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5697200" y="8747640"/>
            <a:ext cx="2590800" cy="1543758"/>
          </a:xfrm>
          <a:prstGeom prst="rect">
            <a:avLst/>
          </a:prstGeom>
        </p:spPr>
      </p:pic>
      <p:sp>
        <p:nvSpPr>
          <p:cNvPr id="14" name="Freeform 9">
            <a:extLst>
              <a:ext uri="{FF2B5EF4-FFF2-40B4-BE49-F238E27FC236}">
                <a16:creationId xmlns:a16="http://schemas.microsoft.com/office/drawing/2014/main" id="{21C74A27-956F-4C00-7516-02D90E3B3DDA}"/>
              </a:ext>
            </a:extLst>
          </p:cNvPr>
          <p:cNvSpPr/>
          <p:nvPr/>
        </p:nvSpPr>
        <p:spPr>
          <a:xfrm>
            <a:off x="14096650" y="3555598"/>
            <a:ext cx="3806763" cy="4326771"/>
          </a:xfrm>
          <a:custGeom>
            <a:avLst/>
            <a:gdLst/>
            <a:ahLst/>
            <a:cxnLst/>
            <a:rect l="l" t="t" r="r" b="b"/>
            <a:pathLst>
              <a:path w="2829931" h="3128436">
                <a:moveTo>
                  <a:pt x="0" y="0"/>
                </a:moveTo>
                <a:lnTo>
                  <a:pt x="2829931" y="0"/>
                </a:lnTo>
                <a:lnTo>
                  <a:pt x="2829931" y="3128436"/>
                </a:lnTo>
                <a:lnTo>
                  <a:pt x="0" y="31284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D8C483-2362-29DF-BE78-EE9B20162864}"/>
              </a:ext>
            </a:extLst>
          </p:cNvPr>
          <p:cNvSpPr txBox="1"/>
          <p:nvPr/>
        </p:nvSpPr>
        <p:spPr>
          <a:xfrm>
            <a:off x="15008042" y="7385857"/>
            <a:ext cx="2318712" cy="50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680" dirty="0">
                <a:solidFill>
                  <a:schemeClr val="bg1"/>
                </a:solidFill>
              </a:rPr>
              <a:t>Краен продукт</a:t>
            </a:r>
            <a:endParaRPr lang="en-US" sz="2680" dirty="0">
              <a:solidFill>
                <a:schemeClr val="bg1"/>
              </a:solidFill>
              <a:latin typeface="Canva Sans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184</Words>
  <Application>Microsoft Office PowerPoint</Application>
  <PresentationFormat>Custom</PresentationFormat>
  <Paragraphs>37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Canva Sans Bold</vt:lpstr>
      <vt:lpstr>Canva Sans</vt:lpstr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cp:lastModifiedBy>Камен Д. Жековски</cp:lastModifiedBy>
  <cp:revision>78</cp:revision>
  <dcterms:created xsi:type="dcterms:W3CDTF">2006-08-16T00:00:00Z</dcterms:created>
  <dcterms:modified xsi:type="dcterms:W3CDTF">2025-03-21T22:48:57Z</dcterms:modified>
  <dc:identifier>DAGdruyBmFc</dc:identifier>
</cp:coreProperties>
</file>